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FB17F-2F9C-442F-A4D2-03FC119E6A65}" type="datetimeFigureOut">
              <a:rPr lang="en-US" smtClean="0"/>
              <a:pPr/>
              <a:t>5/27/2017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E1652-7706-4C4F-AD18-A35210FF4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0264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0159F0-2C0C-461C-94FE-E602B8EC2D67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BEBC89-ACCB-434A-A44C-FC0D546F2431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7E757-F432-4109-ACCB-0E164B1C9D7F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037B52-0D42-4828-98A0-17B3EB685DF6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7C5B98-F2F2-43C8-A52A-ACA73A2606C4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7195C8-DC31-4342-91A0-04309BC749DF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14EF22-4596-4E71-98AA-614D34768649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30210E-2FA9-4645-8E2B-262A93B1F595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61CCAA-1487-4ABA-A1C4-0B59C78F77AC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59C6F-A63F-4B91-B6D8-4B475B9AB928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1280C9-6BE5-47C5-95FB-1E2A927A0D67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51066CC-8DC2-4F11-A357-E84BDDF5E9D0}" type="datetime1">
              <a:rPr lang="en-US" smtClean="0"/>
              <a:pPr/>
              <a:t>5/27/2017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om/url?q=http://www.pixday.ir/1392/03/14/photo-boy-kid-all-pretty.html&amp;sa=U&amp;ei=Io9zU4qmAs2TyAThvoCoAg&amp;ved=0CDYQ9QEwBA&amp;usg=AFQjCNGU0-1y0AYtp2BACZ9Gt50-ofSoUA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riya Rayaneh\Desktop\besm\0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500166" y="357166"/>
            <a:ext cx="6072230" cy="421484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85335" y="4857760"/>
            <a:ext cx="69108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2800" dirty="0" smtClean="0"/>
              <a:t>دکتر علیرضا جشنی مطلق</a:t>
            </a:r>
          </a:p>
          <a:p>
            <a:pPr algn="ctr"/>
            <a:r>
              <a:rPr lang="fa-IR" sz="2800" dirty="0" smtClean="0"/>
              <a:t>فوق تخصص نوزادان</a:t>
            </a:r>
          </a:p>
          <a:p>
            <a:pPr algn="ctr"/>
            <a:r>
              <a:rPr lang="fa-IR" sz="2800" dirty="0" smtClean="0"/>
              <a:t>عضو هیئت علمی دانشگاه علوم پزشکی البرز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320040"/>
            <a:ext cx="5267340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خواب الودگی نوزاد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در رابطه با نوزادانی که در نتیجه ی اقدامات پزشکی و دارویی مادر خواب الود هستند برقراری تماس پوست با پوست از اهمیت بیشتری برخوردار است زیرا برای برقراری ارتباط عاطفی و تغذیه این نوزادان نیاز به حمایت بیشتری دارند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320040"/>
            <a:ext cx="4695836" cy="1143000"/>
          </a:xfrm>
        </p:spPr>
        <p:txBody>
          <a:bodyPr>
            <a:noAutofit/>
          </a:bodyPr>
          <a:lstStyle/>
          <a:p>
            <a:r>
              <a:rPr lang="fa-IR" sz="60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خستگی مادر</a:t>
            </a:r>
            <a:r>
              <a:rPr lang="fa-IR" sz="6000" dirty="0" smtClean="0"/>
              <a:t/>
            </a:r>
            <a:br>
              <a:rPr lang="fa-IR" sz="6000" dirty="0" smtClean="0"/>
            </a:b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Nazanin" pitchFamily="2" charset="-78"/>
              </a:rPr>
              <a:t>بندرت مادر انقدر خسته است که نتواند نوزادش را در بغل نگهدارد</a:t>
            </a:r>
          </a:p>
          <a:p>
            <a:pPr algn="r" rtl="1"/>
            <a:r>
              <a:rPr lang="fa-IR" sz="3600" dirty="0" smtClean="0">
                <a:cs typeface="B Nazanin" pitchFamily="2" charset="-78"/>
              </a:rPr>
              <a:t>برخی روشها نظیر ندادن مایعات وغذا  تجویز سرم  و دارو وسایر اقداماتی که ممکن است طول مدت درد را افزایش دهد سبب خستگی مادر می شود که باید در انها تجدید نظر نمود</a:t>
            </a:r>
          </a:p>
          <a:p>
            <a:pPr algn="r" rtl="1"/>
            <a:r>
              <a:rPr lang="fa-IR" sz="3600" dirty="0" smtClean="0">
                <a:cs typeface="B Nazanin" pitchFamily="2" charset="-78"/>
              </a:rPr>
              <a:t>تماس با نوزاد به مادر کمک می کند که ارام شود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320040"/>
            <a:ext cx="7858180" cy="1143000"/>
          </a:xfrm>
        </p:spPr>
        <p:txBody>
          <a:bodyPr>
            <a:noAutofit/>
          </a:bodyPr>
          <a:lstStyle/>
          <a:p>
            <a:pPr algn="ctr"/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عدم تمایل مادر به بغل کردن نوزاد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چنانچه مادر تمایل ندارد نوزادش را در بغل نگهدارد ممکن است نشاندهنده ی افسردگی او باشد ودر معرض خطر بیشتری برای ترک نوزاد یا کودک ازاری است</a:t>
            </a:r>
            <a:r>
              <a:rPr lang="fa-IR" sz="4400" dirty="0" smtClean="0"/>
              <a:t> </a:t>
            </a:r>
          </a:p>
          <a:p>
            <a:pPr algn="r" rtl="1"/>
            <a:r>
              <a:rPr lang="fa-IR" sz="4400" dirty="0" smtClean="0">
                <a:cs typeface="B Nazanin" pitchFamily="2" charset="-78"/>
              </a:rPr>
              <a:t>تشویق برای برقراری تماس در این مورد خطر کودک ازاری را کاهش می دهد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1.gstatic.com/images?q=tbn:ANd9GcTlWiY1Pr-vGeY07cObX98qkakRCmKe9XLWS-WOaAAkXdBRNwLVPlQ7nHg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00041"/>
            <a:ext cx="6429420" cy="43415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521495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fa-IR" sz="32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به امید اینکه هیچ نوزادی از شیر مادر محروم نگردد.</a:t>
            </a:r>
            <a:endParaRPr lang="en-US" sz="3200" dirty="0">
              <a:solidFill>
                <a:schemeClr val="tx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000924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موانع احتمالی برقراری زودرس تماس</a:t>
            </a:r>
            <a:r>
              <a:rPr lang="fa-IR" sz="4400" dirty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 پوست با</a:t>
            </a:r>
            <a:r>
              <a:rPr lang="fa-IR" sz="4400" dirty="0">
                <a:cs typeface="B Nazanin" pitchFamily="2" charset="-78"/>
              </a:rPr>
              <a:t> </a:t>
            </a:r>
            <a:r>
              <a:rPr lang="fa-IR" sz="4400" dirty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پوست</a:t>
            </a:r>
            <a:r>
              <a:rPr lang="fa-IR" sz="4400" dirty="0" smtClean="0">
                <a:cs typeface="B Nazanin" pitchFamily="2" charset="-78"/>
              </a:rPr>
              <a:t> 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بسیاری از این موانع به عملکردهای رایج و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نه </a:t>
            </a: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بدلایل پزشکی مربوط می شوند بنابراین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با </a:t>
            </a: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تغییر در انها میتوان به این هدف دست یافت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4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43174" y="320040"/>
            <a:ext cx="5053026" cy="1143000"/>
          </a:xfrm>
        </p:spPr>
        <p:txBody>
          <a:bodyPr/>
          <a:lstStyle/>
          <a:p>
            <a:r>
              <a:rPr lang="fa-IR" sz="40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موانع احتمالی</a:t>
            </a:r>
            <a:endParaRPr lang="en-US" sz="4000" dirty="0">
              <a:solidFill>
                <a:schemeClr val="tx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نوزاد به معاینه نیاز دارد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ترس از هیپوترمی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نیاز مادر به سوچورجراحی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شستشوی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شلوغی اتاق زایمان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کمبود پرسنل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خواب الودگی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خستگی مادر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عدم تمایل مادر به بغل کردن نوزاد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320040"/>
            <a:ext cx="5910282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نوزاد به معاینه نیاز دارد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itchFamily="2" charset="-78"/>
              </a:rPr>
              <a:t>بیشتر معاینات را می توان در حالتی که نوزاد روی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قفسه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سینه مادر قرار گرفته انجام داد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توزین نوزاد نیز باید به تعویق افتد 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سایر اقدامات جهت ادمیت نوزاد مانند تزریق ویتامین </a:t>
            </a:r>
            <a:r>
              <a:rPr lang="en-GB" sz="4000" dirty="0" smtClean="0">
                <a:cs typeface="B Nazanin" pitchFamily="2" charset="-78"/>
              </a:rPr>
              <a:t>K</a:t>
            </a:r>
            <a:r>
              <a:rPr lang="fa-IR" sz="4000" dirty="0" smtClean="0">
                <a:cs typeface="B Nazanin" pitchFamily="2" charset="-78"/>
              </a:rPr>
              <a:t>و قطره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چشمی ونظایر ان باید بعد از برقراری تماس پوست با پوست انجام شود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320040"/>
            <a:ext cx="5767406" cy="1143000"/>
          </a:xfrm>
        </p:spPr>
        <p:txBody>
          <a:bodyPr>
            <a:noAutofit/>
          </a:bodyPr>
          <a:lstStyle/>
          <a:p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ترس از هیپوترمی نوزاد</a:t>
            </a:r>
            <a:r>
              <a:rPr lang="fa-IR" sz="4800" dirty="0" smtClean="0"/>
              <a:t/>
            </a:r>
            <a:br>
              <a:rPr lang="fa-IR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itchFamily="2" charset="-78"/>
              </a:rPr>
              <a:t>برای پیشگیری ازهیپوترمی نوزاد را پس از تولد خشک کرده وبا یک پارچه خشک یا پتو بپوشانید بطوریکه سر نوزاد نیز پوشیده باشد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تنظیم درجه حرارت در بدن نوزادانی که در تماس پوست با پوست مادر هستند نسبت به زمانی که زیر وارمر قرار دارند بهتر است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042" y="320040"/>
            <a:ext cx="6053158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نیاز مادر به بخیه های جراحی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1928802"/>
            <a:ext cx="7715304" cy="4572032"/>
          </a:xfrm>
        </p:spPr>
        <p:txBody>
          <a:bodyPr>
            <a:no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در صورت نیاز مادر به اپیزیوتومی  یا سزارین  در تمام مدت بخیه زدن نوزاد میتواند روی سینه مادر قرار گیرد</a:t>
            </a:r>
          </a:p>
          <a:p>
            <a:pPr algn="r" rtl="1">
              <a:buNone/>
            </a:pPr>
            <a:r>
              <a:rPr lang="fa-IR" sz="4400" dirty="0" smtClean="0">
                <a:cs typeface="B Nazanin" pitchFamily="2" charset="-78"/>
              </a:rPr>
              <a:t>وبا این اقدام درد واسترس و خونریزی مادر کم می گردد</a:t>
            </a:r>
            <a:endParaRPr lang="fa-IR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12" y="320040"/>
            <a:ext cx="4981588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شستشوی نوزاد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000240"/>
            <a:ext cx="8215370" cy="4857760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تاخیر در انجام اولین شستشوی نوزاد سبب نفوذ ورنیکس به داخل پوست شده وپوست را نرم و محافظت مینماید</a:t>
            </a:r>
            <a:r>
              <a:rPr lang="fa-IR" sz="4400" dirty="0" smtClean="0"/>
              <a:t> </a:t>
            </a:r>
            <a:r>
              <a:rPr lang="fa-IR" sz="4400" dirty="0" smtClean="0">
                <a:cs typeface="B Nazanin" pitchFamily="2" charset="-78"/>
              </a:rPr>
              <a:t>همچنین</a:t>
            </a:r>
            <a:r>
              <a:rPr lang="fa-IR" sz="4400" dirty="0" smtClean="0"/>
              <a:t> </a:t>
            </a:r>
            <a:r>
              <a:rPr lang="fa-IR" sz="4400" dirty="0" smtClean="0">
                <a:cs typeface="B Nazanin" pitchFamily="2" charset="-78"/>
              </a:rPr>
              <a:t>از کاهش دمای بدن پیشگیری می کند</a:t>
            </a:r>
          </a:p>
          <a:p>
            <a:pPr algn="r" rtl="1"/>
            <a:r>
              <a:rPr lang="fa-IR" sz="4400" dirty="0" smtClean="0">
                <a:cs typeface="B Nazanin" pitchFamily="2" charset="-78"/>
              </a:rPr>
              <a:t>نوزاد را می توان پس از تولد فقط خشک کرد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320040"/>
            <a:ext cx="5267340" cy="1143000"/>
          </a:xfrm>
        </p:spPr>
        <p:txBody>
          <a:bodyPr>
            <a:noAutofit/>
          </a:bodyPr>
          <a:lstStyle/>
          <a:p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شلوغی اتاق زایمان</a:t>
            </a:r>
            <a:r>
              <a:rPr lang="fa-IR" sz="4800" dirty="0" smtClean="0"/>
              <a:t/>
            </a:r>
            <a:br>
              <a:rPr lang="fa-IR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5503092"/>
          </a:xfrm>
        </p:spPr>
        <p:txBody>
          <a:bodyPr>
            <a:normAutofit/>
          </a:bodyPr>
          <a:lstStyle/>
          <a:p>
            <a:pPr algn="r" rtl="1"/>
            <a:r>
              <a:rPr lang="fa-IR" sz="4800" dirty="0" smtClean="0">
                <a:cs typeface="B Nazanin" pitchFamily="2" charset="-78"/>
              </a:rPr>
              <a:t>چنانچه اتاق زایمان شلوغ است </a:t>
            </a:r>
            <a:br>
              <a:rPr lang="fa-IR" sz="4800" dirty="0" smtClean="0">
                <a:cs typeface="B Nazanin" pitchFamily="2" charset="-78"/>
              </a:rPr>
            </a:br>
            <a:r>
              <a:rPr lang="fa-IR" sz="4800" dirty="0" smtClean="0">
                <a:cs typeface="B Nazanin" pitchFamily="2" charset="-78"/>
              </a:rPr>
              <a:t>می توان مادر و نوزاد را در حالت تماس پوست به پوست به بخش منتقل نمود تا تماس در</a:t>
            </a:r>
            <a:r>
              <a:rPr lang="fa-IR" sz="4800" dirty="0" smtClean="0"/>
              <a:t> </a:t>
            </a:r>
            <a:r>
              <a:rPr lang="fa-IR" sz="4800" dirty="0" smtClean="0">
                <a:cs typeface="B Nazanin" pitchFamily="2" charset="-78"/>
              </a:rPr>
              <a:t>انجا ادامه یابد</a:t>
            </a:r>
            <a:endParaRPr lang="en-US" sz="48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320040"/>
            <a:ext cx="4624398" cy="1143000"/>
          </a:xfrm>
        </p:spPr>
        <p:txBody>
          <a:bodyPr>
            <a:noAutofit/>
          </a:bodyPr>
          <a:lstStyle/>
          <a:p>
            <a:r>
              <a:rPr lang="fa-IR" sz="66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کمبود پرسنل</a:t>
            </a:r>
            <a:r>
              <a:rPr lang="fa-IR" sz="6600" dirty="0" smtClean="0"/>
              <a:t/>
            </a:r>
            <a:br>
              <a:rPr lang="fa-IR" sz="6600" dirty="0" smtClean="0"/>
            </a:b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Nazanin" pitchFamily="2" charset="-78"/>
              </a:rPr>
              <a:t>در صورتیکه برای مراقبت از مادر و نوزاد کارکنان بهداشتی در دسترس نباشند یکی از اعضای اموزش دیده خانواده می تواند</a:t>
            </a:r>
            <a:r>
              <a:rPr lang="fa-IR" sz="5400" dirty="0" smtClean="0"/>
              <a:t> </a:t>
            </a:r>
            <a:r>
              <a:rPr lang="fa-IR" sz="5400" dirty="0" smtClean="0">
                <a:cs typeface="B Nazanin" pitchFamily="2" charset="-78"/>
              </a:rPr>
              <a:t>در کنار مادر و نوزاد بماند</a:t>
            </a:r>
            <a:endParaRPr lang="en-US" sz="5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212</TotalTime>
  <Words>550</Words>
  <Application>Microsoft Office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Metro</vt:lpstr>
      <vt:lpstr>Slide 1</vt:lpstr>
      <vt:lpstr>موانع احتمالی برقراری زودرس تماس پوست با پوست </vt:lpstr>
      <vt:lpstr>موانع احتمالی</vt:lpstr>
      <vt:lpstr>نوزاد به معاینه نیاز دارد </vt:lpstr>
      <vt:lpstr>ترس از هیپوترمی نوزاد </vt:lpstr>
      <vt:lpstr>نیاز مادر به بخیه های جراحی </vt:lpstr>
      <vt:lpstr>شستشوی نوزاد </vt:lpstr>
      <vt:lpstr>شلوغی اتاق زایمان </vt:lpstr>
      <vt:lpstr>کمبود پرسنل </vt:lpstr>
      <vt:lpstr>خواب الودگی نوزاد </vt:lpstr>
      <vt:lpstr>خستگی مادر </vt:lpstr>
      <vt:lpstr>عدم تمایل مادر به بغل کردن نوزاد 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acer</dc:creator>
  <cp:lastModifiedBy>maher</cp:lastModifiedBy>
  <cp:revision>33</cp:revision>
  <dcterms:created xsi:type="dcterms:W3CDTF">2014-05-14T12:36:29Z</dcterms:created>
  <dcterms:modified xsi:type="dcterms:W3CDTF">2017-05-27T07:08:33Z</dcterms:modified>
</cp:coreProperties>
</file>